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9" r:id="rId2"/>
    <p:sldId id="258" r:id="rId3"/>
    <p:sldId id="25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3881FA-8087-4EF7-9AB8-E4105E82E6E3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E3FDF7-01EB-4E07-A533-7617F0EC75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4004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2442838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36220441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E1B0E9-E847-4FBB-A0E7-C917FF460515}" type="slidenum">
              <a:rPr lang="id-ID" smtClean="0"/>
              <a:pPr/>
              <a:t>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3622044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7C96-BB33-4BDC-A010-E62E9811BC4B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644B-5666-492A-A4D9-EDFEED5E4D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3499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7C96-BB33-4BDC-A010-E62E9811BC4B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644B-5666-492A-A4D9-EDFEED5E4D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3343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7C96-BB33-4BDC-A010-E62E9811BC4B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644B-5666-492A-A4D9-EDFEED5E4D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2988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7C96-BB33-4BDC-A010-E62E9811BC4B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644B-5666-492A-A4D9-EDFEED5E4D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1899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7C96-BB33-4BDC-A010-E62E9811BC4B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644B-5666-492A-A4D9-EDFEED5E4D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6504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7C96-BB33-4BDC-A010-E62E9811BC4B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644B-5666-492A-A4D9-EDFEED5E4D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286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7C96-BB33-4BDC-A010-E62E9811BC4B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644B-5666-492A-A4D9-EDFEED5E4D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2410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7C96-BB33-4BDC-A010-E62E9811BC4B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644B-5666-492A-A4D9-EDFEED5E4D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7315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7C96-BB33-4BDC-A010-E62E9811BC4B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644B-5666-492A-A4D9-EDFEED5E4D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6859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7C96-BB33-4BDC-A010-E62E9811BC4B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644B-5666-492A-A4D9-EDFEED5E4D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2216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D7C96-BB33-4BDC-A010-E62E9811BC4B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C644B-5666-492A-A4D9-EDFEED5E4D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6306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D7C96-BB33-4BDC-A010-E62E9811BC4B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DC644B-5666-492A-A4D9-EDFEED5E4D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2543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-12442" y="0"/>
            <a:ext cx="9156442" cy="6858000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38403" tIns="19202" rIns="38403" bIns="19202" numCol="1" rtlCol="0" anchor="t" anchorCtr="0" compatLnSpc="1">
            <a:prstTxWarp prst="textNoShape">
              <a:avLst/>
            </a:prstTxWarp>
          </a:bodyPr>
          <a:lstStyle/>
          <a:p>
            <a:pPr defTabSz="384032"/>
            <a:endParaRPr lang="id-ID" dirty="0"/>
          </a:p>
        </p:txBody>
      </p:sp>
      <p:sp>
        <p:nvSpPr>
          <p:cNvPr id="2" name="TextBox 1"/>
          <p:cNvSpPr txBox="1"/>
          <p:nvPr/>
        </p:nvSpPr>
        <p:spPr>
          <a:xfrm>
            <a:off x="2116941" y="861931"/>
            <a:ext cx="4765314" cy="406829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pPr algn="l">
              <a:lnSpc>
                <a:spcPts val="2730"/>
              </a:lnSpc>
            </a:pPr>
            <a:r>
              <a:rPr lang="ru-RU" sz="3200" spc="-63" dirty="0" smtClean="0">
                <a:solidFill>
                  <a:srgbClr val="58002A"/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Федеральное казначейство </a:t>
            </a:r>
            <a:endParaRPr lang="ru-RU" sz="3200" spc="-63" dirty="0">
              <a:solidFill>
                <a:srgbClr val="58002A"/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" name="Group 25"/>
          <p:cNvGrpSpPr/>
          <p:nvPr/>
        </p:nvGrpSpPr>
        <p:grpSpPr>
          <a:xfrm>
            <a:off x="-15744" y="1988840"/>
            <a:ext cx="9154244" cy="62186"/>
            <a:chOff x="11238286" y="6370260"/>
            <a:chExt cx="12007569" cy="152400"/>
          </a:xfrm>
        </p:grpSpPr>
        <p:grpSp>
          <p:nvGrpSpPr>
            <p:cNvPr id="5" name="Group 26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29" name="Rectangle 28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8" name="Rectangle 27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26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507" y="260648"/>
            <a:ext cx="1582844" cy="1564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angle 65"/>
          <p:cNvSpPr/>
          <p:nvPr/>
        </p:nvSpPr>
        <p:spPr>
          <a:xfrm rot="16200000" flipV="1">
            <a:off x="1428490" y="1004796"/>
            <a:ext cx="1029217" cy="76199"/>
          </a:xfrm>
          <a:prstGeom prst="rect">
            <a:avLst/>
          </a:prstGeom>
          <a:solidFill>
            <a:srgbClr val="0B99BC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39552" y="3235009"/>
            <a:ext cx="8064896" cy="1115997"/>
          </a:xfrm>
          <a:prstGeom prst="rect">
            <a:avLst/>
          </a:prstGeom>
          <a:noFill/>
          <a:ln w="25400">
            <a:noFill/>
          </a:ln>
        </p:spPr>
        <p:txBody>
          <a:bodyPr wrap="square" lIns="38403" tIns="19202" rIns="38403" bIns="19202" rtlCol="0">
            <a:spAutoFit/>
          </a:bodyPr>
          <a:lstStyle/>
          <a:p>
            <a:pPr algn="ctr">
              <a:lnSpc>
                <a:spcPts val="4200"/>
              </a:lnSpc>
              <a:spcAft>
                <a:spcPts val="1200"/>
              </a:spcAft>
            </a:pPr>
            <a:r>
              <a:rPr lang="ru-RU" sz="4400" b="1" spc="-63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Tahoma" panose="020B0604030504040204" pitchFamily="34" charset="0"/>
              </a:rPr>
              <a:t>Формирование печатной формы плана-графика закупок</a:t>
            </a:r>
          </a:p>
        </p:txBody>
      </p:sp>
    </p:spTree>
    <p:extLst>
      <p:ext uri="{BB962C8B-B14F-4D97-AF65-F5344CB8AC3E}">
        <p14:creationId xmlns:p14="http://schemas.microsoft.com/office/powerpoint/2010/main" xmlns="" val="1897756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2161" y="603395"/>
            <a:ext cx="4123728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Печать плана-графика закупок</a:t>
            </a:r>
            <a:endParaRPr lang="ru-RU" sz="22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 flipV="1">
            <a:off x="3900986" y="1155586"/>
            <a:ext cx="1346072" cy="69870"/>
            <a:chOff x="11238286" y="6370260"/>
            <a:chExt cx="12007569" cy="152400"/>
          </a:xfrm>
        </p:grpSpPr>
        <p:grpSp>
          <p:nvGrpSpPr>
            <p:cNvPr id="6" name="Group 5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8" name="Rectangle 4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" name="Rectangle 4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4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4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7" name="Rectangle 41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8676456" y="6453336"/>
            <a:ext cx="405407" cy="365125"/>
          </a:xfrm>
        </p:spPr>
        <p:txBody>
          <a:bodyPr/>
          <a:lstStyle/>
          <a:p>
            <a:fld id="{C0EB37D2-4202-4A90-8246-13FB6654ACC2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7" name="Rectangle 103"/>
          <p:cNvSpPr/>
          <p:nvPr/>
        </p:nvSpPr>
        <p:spPr bwMode="auto">
          <a:xfrm>
            <a:off x="554190" y="4406593"/>
            <a:ext cx="8347915" cy="579758"/>
          </a:xfrm>
          <a:prstGeom prst="rect">
            <a:avLst/>
          </a:prstGeom>
          <a:solidFill>
            <a:srgbClr val="CC0063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38" name="Oval 153"/>
          <p:cNvSpPr/>
          <p:nvPr/>
        </p:nvSpPr>
        <p:spPr bwMode="auto">
          <a:xfrm>
            <a:off x="169518" y="4401176"/>
            <a:ext cx="612000" cy="612000"/>
          </a:xfrm>
          <a:prstGeom prst="ellipse">
            <a:avLst/>
          </a:prstGeom>
          <a:solidFill>
            <a:srgbClr val="CC0063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400" dirty="0">
              <a:solidFill>
                <a:schemeClr val="bg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910961" y="4454781"/>
            <a:ext cx="7963764" cy="469666"/>
          </a:xfrm>
          <a:prstGeom prst="rect">
            <a:avLst/>
          </a:prstGeom>
          <a:solidFill>
            <a:srgbClr val="CC0063"/>
          </a:solidFill>
        </p:spPr>
        <p:txBody>
          <a:bodyPr wrap="square" lIns="38403" tIns="19202" rIns="38403" bIns="19202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Для формирования печатной формы плана-графика закупок необходимо выделить план-график закупок </a:t>
            </a:r>
            <a:r>
              <a:rPr lang="ru-RU" sz="1400" dirty="0">
                <a:solidFill>
                  <a:schemeClr val="bg1"/>
                </a:solidFill>
              </a:rPr>
              <a:t>(поставить галочку) и </a:t>
            </a:r>
            <a:r>
              <a:rPr lang="ru-RU" sz="1400" dirty="0" smtClean="0">
                <a:solidFill>
                  <a:schemeClr val="bg1"/>
                </a:solidFill>
              </a:rPr>
              <a:t>нажать кнопку «Запрос на создание печатной формы»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2587" y="108046"/>
            <a:ext cx="8458761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</a:t>
            </a:r>
            <a:r>
              <a:rPr lang="ru-RU" sz="1300" spc="-63" dirty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казначейство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9" name="Рисунок 38"/>
          <p:cNvPicPr/>
          <p:nvPr/>
        </p:nvPicPr>
        <p:blipFill rotWithShape="1">
          <a:blip r:embed="rId5" cstate="print"/>
          <a:srcRect l="1546" t="19873" r="31665" b="48634"/>
          <a:stretch/>
        </p:blipFill>
        <p:spPr bwMode="auto">
          <a:xfrm>
            <a:off x="450476" y="1412776"/>
            <a:ext cx="8233749" cy="22322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44" name="Рисунок 43"/>
          <p:cNvPicPr/>
          <p:nvPr/>
        </p:nvPicPr>
        <p:blipFill rotWithShape="1">
          <a:blip r:embed="rId6" cstate="print"/>
          <a:srcRect l="38791" t="42283" r="40896" b="41165"/>
          <a:stretch/>
        </p:blipFill>
        <p:spPr bwMode="auto">
          <a:xfrm>
            <a:off x="2602319" y="2512714"/>
            <a:ext cx="2887128" cy="14923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48" name="Овал 47"/>
          <p:cNvSpPr/>
          <p:nvPr/>
        </p:nvSpPr>
        <p:spPr>
          <a:xfrm>
            <a:off x="1307257" y="2007890"/>
            <a:ext cx="424101" cy="3873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Номер слайда 22"/>
          <p:cNvSpPr txBox="1">
            <a:spLocks/>
          </p:cNvSpPr>
          <p:nvPr/>
        </p:nvSpPr>
        <p:spPr>
          <a:xfrm>
            <a:off x="1691680" y="1829966"/>
            <a:ext cx="216024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1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15950" y="4465639"/>
            <a:ext cx="3539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1</a:t>
            </a:r>
            <a:endParaRPr lang="id-ID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2" name="Rectangle 103"/>
          <p:cNvSpPr/>
          <p:nvPr/>
        </p:nvSpPr>
        <p:spPr bwMode="auto">
          <a:xfrm>
            <a:off x="559992" y="5445562"/>
            <a:ext cx="8347915" cy="579758"/>
          </a:xfrm>
          <a:prstGeom prst="rect">
            <a:avLst/>
          </a:prstGeom>
          <a:solidFill>
            <a:srgbClr val="86269B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53" name="Oval 153"/>
          <p:cNvSpPr/>
          <p:nvPr/>
        </p:nvSpPr>
        <p:spPr bwMode="auto">
          <a:xfrm>
            <a:off x="175320" y="5440145"/>
            <a:ext cx="612000" cy="612000"/>
          </a:xfrm>
          <a:prstGeom prst="ellipse">
            <a:avLst/>
          </a:prstGeom>
          <a:solidFill>
            <a:srgbClr val="86269B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400" dirty="0">
              <a:solidFill>
                <a:schemeClr val="bg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916763" y="5581898"/>
            <a:ext cx="7991144" cy="254223"/>
          </a:xfrm>
          <a:prstGeom prst="rect">
            <a:avLst/>
          </a:prstGeom>
          <a:solidFill>
            <a:srgbClr val="86269B"/>
          </a:solidFill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400" dirty="0">
                <a:solidFill>
                  <a:schemeClr val="bg1"/>
                </a:solidFill>
              </a:rPr>
              <a:t>В появившемся окне необходимо нажать кнопку «ОК»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304478" y="5518472"/>
            <a:ext cx="353981" cy="461665"/>
          </a:xfrm>
          <a:prstGeom prst="rect">
            <a:avLst/>
          </a:prstGeom>
          <a:solidFill>
            <a:srgbClr val="86269B"/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2</a:t>
            </a:r>
            <a:endParaRPr lang="id-ID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7" name="Овал 56"/>
          <p:cNvSpPr/>
          <p:nvPr/>
        </p:nvSpPr>
        <p:spPr>
          <a:xfrm>
            <a:off x="4883274" y="3545736"/>
            <a:ext cx="600447" cy="3873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Номер слайда 22"/>
          <p:cNvSpPr txBox="1">
            <a:spLocks/>
          </p:cNvSpPr>
          <p:nvPr/>
        </p:nvSpPr>
        <p:spPr>
          <a:xfrm>
            <a:off x="5418279" y="3367812"/>
            <a:ext cx="305849" cy="288033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ru-RU" sz="1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40" name="Овал 39"/>
          <p:cNvSpPr/>
          <p:nvPr/>
        </p:nvSpPr>
        <p:spPr>
          <a:xfrm>
            <a:off x="440879" y="2834120"/>
            <a:ext cx="340639" cy="3068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22002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0136" y="548680"/>
            <a:ext cx="4123728" cy="377333"/>
          </a:xfrm>
          <a:prstGeom prst="rect">
            <a:avLst/>
          </a:prstGeom>
        </p:spPr>
        <p:txBody>
          <a:bodyPr wrap="none" lIns="38403" tIns="19202" rIns="38403" bIns="19202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</a:rPr>
              <a:t>Печать плана-графика закупок</a:t>
            </a:r>
            <a:endParaRPr lang="ru-RU" sz="22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-3100" y="0"/>
            <a:ext cx="9154244" cy="62186"/>
            <a:chOff x="11238286" y="6370260"/>
            <a:chExt cx="12007569" cy="152400"/>
          </a:xfrm>
        </p:grpSpPr>
        <p:grpSp>
          <p:nvGrpSpPr>
            <p:cNvPr id="14" name="Group 13"/>
            <p:cNvGrpSpPr/>
            <p:nvPr/>
          </p:nvGrpSpPr>
          <p:grpSpPr>
            <a:xfrm>
              <a:off x="13639800" y="6370260"/>
              <a:ext cx="9606055" cy="152400"/>
              <a:chOff x="2055030" y="1463669"/>
              <a:chExt cx="2304256" cy="544908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solidFill>
                <a:srgbClr val="CC00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rgbClr val="86269B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rgbClr val="00D2F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rgbClr val="00B796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11238286" y="6370260"/>
              <a:ext cx="2401514" cy="152400"/>
            </a:xfrm>
            <a:prstGeom prst="rect">
              <a:avLst/>
            </a:prstGeom>
            <a:solidFill>
              <a:srgbClr val="FE960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5" name="Picture 2" descr="U:\Бирюков\ГЕРБ КАЗНАЧЕЙСТВ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348" y="80628"/>
            <a:ext cx="35678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68" name="Прямая соединительная линия 167"/>
          <p:cNvCxnSpPr/>
          <p:nvPr/>
        </p:nvCxnSpPr>
        <p:spPr bwMode="auto">
          <a:xfrm>
            <a:off x="-3100" y="434106"/>
            <a:ext cx="9154244" cy="0"/>
          </a:xfrm>
          <a:prstGeom prst="line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7" name="Rectangle 103"/>
          <p:cNvSpPr/>
          <p:nvPr/>
        </p:nvSpPr>
        <p:spPr bwMode="auto">
          <a:xfrm>
            <a:off x="554190" y="4589668"/>
            <a:ext cx="8347915" cy="1071521"/>
          </a:xfrm>
          <a:prstGeom prst="rect">
            <a:avLst/>
          </a:prstGeom>
          <a:solidFill>
            <a:srgbClr val="FE960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84048"/>
            <a:endParaRPr lang="id-ID">
              <a:latin typeface="Calibri" pitchFamily="34" charset="0"/>
            </a:endParaRPr>
          </a:p>
        </p:txBody>
      </p:sp>
      <p:sp>
        <p:nvSpPr>
          <p:cNvPr id="38" name="Oval 153"/>
          <p:cNvSpPr/>
          <p:nvPr/>
        </p:nvSpPr>
        <p:spPr bwMode="auto">
          <a:xfrm>
            <a:off x="169518" y="4584252"/>
            <a:ext cx="612000" cy="612000"/>
          </a:xfrm>
          <a:prstGeom prst="ellipse">
            <a:avLst/>
          </a:prstGeom>
          <a:solidFill>
            <a:srgbClr val="FE9601"/>
          </a:solidFill>
          <a:ln w="5080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 sz="1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910961" y="4637857"/>
            <a:ext cx="7963764" cy="900553"/>
          </a:xfrm>
          <a:prstGeom prst="rect">
            <a:avLst/>
          </a:prstGeom>
          <a:noFill/>
        </p:spPr>
        <p:txBody>
          <a:bodyPr wrap="square" lIns="38403" tIns="19202" rIns="38403" bIns="19202">
            <a:spAutoFit/>
          </a:bodyPr>
          <a:lstStyle/>
          <a:p>
            <a:pPr algn="l"/>
            <a:r>
              <a:rPr lang="ru-RU" sz="1400" dirty="0" smtClean="0">
                <a:solidFill>
                  <a:schemeClr val="bg1"/>
                </a:solidFill>
              </a:rPr>
              <a:t>Для вывода на печать плана-графика закупок необходимо открыть план-график закупок на просмотр и на вкладке «Общие сведения» в блоке «Документы» выбрать (поставить галочку)  напротив обоих  файлов (Печатная форма, Дополнительная информация) и нажать на кнопку «Печать» (либо «Сохранение» и выбрать «Сохранить» если требуется выгрузить </a:t>
            </a:r>
            <a:r>
              <a:rPr lang="en-US" sz="1400" dirty="0" smtClean="0">
                <a:solidFill>
                  <a:schemeClr val="bg1"/>
                </a:solidFill>
              </a:rPr>
              <a:t>XML </a:t>
            </a:r>
            <a:r>
              <a:rPr lang="ru-RU" sz="1400" dirty="0" smtClean="0">
                <a:solidFill>
                  <a:schemeClr val="bg1"/>
                </a:solidFill>
              </a:rPr>
              <a:t>файл с планом-графиком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2587" y="108046"/>
            <a:ext cx="8458761" cy="238834"/>
          </a:xfrm>
          <a:prstGeom prst="rect">
            <a:avLst/>
          </a:prstGeom>
          <a:noFill/>
          <a:ln w="25400">
            <a:noFill/>
          </a:ln>
        </p:spPr>
        <p:txBody>
          <a:bodyPr wrap="none" lIns="38403" tIns="19202" rIns="38403" bIns="19202" rtlCol="0">
            <a:spAutoFit/>
          </a:bodyPr>
          <a:lstStyle/>
          <a:p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Федерально</a:t>
            </a:r>
            <a:r>
              <a:rPr lang="ru-RU" sz="1300" spc="-63" dirty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казначейство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</a:t>
            </a:r>
            <a:r>
              <a:rPr lang="ru-RU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</a:t>
            </a:r>
            <a:r>
              <a:rPr lang="en-US" sz="1300" spc="-63" dirty="0" smtClean="0">
                <a:solidFill>
                  <a:schemeClr val="accent1">
                    <a:lumMod val="75000"/>
                    <a:lumOff val="25000"/>
                  </a:schemeClr>
                </a:solidFill>
                <a:latin typeface="Calibri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                                                                                    roskazna.ru</a:t>
            </a:r>
            <a:endParaRPr lang="id-ID" sz="1300" spc="-63" dirty="0">
              <a:solidFill>
                <a:schemeClr val="accent1">
                  <a:lumMod val="75000"/>
                  <a:lumOff val="25000"/>
                </a:schemeClr>
              </a:solidFill>
              <a:latin typeface="Calibri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0" name="Рисунок 29"/>
          <p:cNvPicPr/>
          <p:nvPr/>
        </p:nvPicPr>
        <p:blipFill rotWithShape="1">
          <a:blip r:embed="rId5" cstate="print"/>
          <a:srcRect l="2141" t="26005" r="30551" b="12051"/>
          <a:stretch/>
        </p:blipFill>
        <p:spPr bwMode="auto">
          <a:xfrm>
            <a:off x="316991" y="926013"/>
            <a:ext cx="8407181" cy="33123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40" name="Прямоугольник 39"/>
          <p:cNvSpPr/>
          <p:nvPr/>
        </p:nvSpPr>
        <p:spPr>
          <a:xfrm>
            <a:off x="294953" y="4680643"/>
            <a:ext cx="3539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Calibri" pitchFamily="34" charset="0"/>
              </a:rPr>
              <a:t>1</a:t>
            </a:r>
            <a:endParaRPr lang="id-ID" sz="2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1" name="Рисунок 40"/>
          <p:cNvPicPr/>
          <p:nvPr/>
        </p:nvPicPr>
        <p:blipFill rotWithShape="1">
          <a:blip r:embed="rId6" cstate="print"/>
          <a:srcRect l="23070" t="27484" r="36853" b="43341"/>
          <a:stretch/>
        </p:blipFill>
        <p:spPr bwMode="auto">
          <a:xfrm>
            <a:off x="3589432" y="1700808"/>
            <a:ext cx="3862888" cy="18722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42" name="Овал 41"/>
          <p:cNvSpPr/>
          <p:nvPr/>
        </p:nvSpPr>
        <p:spPr>
          <a:xfrm>
            <a:off x="280280" y="3276984"/>
            <a:ext cx="524967" cy="2320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Номер слайда 22"/>
          <p:cNvSpPr txBox="1">
            <a:spLocks/>
          </p:cNvSpPr>
          <p:nvPr/>
        </p:nvSpPr>
        <p:spPr>
          <a:xfrm>
            <a:off x="150347" y="3392996"/>
            <a:ext cx="221945" cy="360040"/>
          </a:xfrm>
          <a:prstGeom prst="rect">
            <a:avLst/>
          </a:prstGeom>
        </p:spPr>
        <p:txBody>
          <a:bodyPr vert="horz" lIns="91422" tIns="45711" rIns="91422" bIns="45711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1pPr>
            <a:lvl2pPr marL="19201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2pPr>
            <a:lvl3pPr marL="38403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3pPr>
            <a:lvl4pPr marL="576046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4pPr>
            <a:lvl5pPr marL="768062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5pPr>
            <a:lvl6pPr marL="960078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6pPr>
            <a:lvl7pPr marL="115209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7pPr>
            <a:lvl8pPr marL="1344110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8pPr>
            <a:lvl9pPr marL="1536124" algn="l" defTabSz="192016" rtl="0" eaLnBrk="1" latinLnBrk="0" hangingPunct="1">
              <a:defRPr sz="2400" kern="1200">
                <a:solidFill>
                  <a:srgbClr val="000000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defRPr>
            </a:lvl9pPr>
          </a:lstStyle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1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619499" y="2855031"/>
            <a:ext cx="3759457" cy="2859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779442" y="3276984"/>
            <a:ext cx="524967" cy="2320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Овал 47"/>
          <p:cNvSpPr/>
          <p:nvPr/>
        </p:nvSpPr>
        <p:spPr>
          <a:xfrm>
            <a:off x="279589" y="3668731"/>
            <a:ext cx="312998" cy="5696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8760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125</Words>
  <Application>Microsoft Office PowerPoint</Application>
  <PresentationFormat>Экран (4:3)</PresentationFormat>
  <Paragraphs>19</Paragraphs>
  <Slides>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Шишов Павел Александрович</dc:creator>
  <cp:lastModifiedBy>ufk77-3</cp:lastModifiedBy>
  <cp:revision>6</cp:revision>
  <dcterms:created xsi:type="dcterms:W3CDTF">2017-01-18T14:29:30Z</dcterms:created>
  <dcterms:modified xsi:type="dcterms:W3CDTF">2017-01-23T01:37:52Z</dcterms:modified>
</cp:coreProperties>
</file>